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Port Lligat Sans"/>
      <p:regular r:id="rId39"/>
    </p:embeddedFont>
    <p:embeddedFont>
      <p:font typeface="Telex"/>
      <p:regular r:id="rId40"/>
    </p:embeddedFont>
    <p:embeddedFont>
      <p:font typeface="Roboto Mono Light"/>
      <p:regular r:id="rId41"/>
      <p:bold r:id="rId42"/>
      <p:italic r:id="rId43"/>
      <p:boldItalic r:id="rId44"/>
    </p:embeddedFont>
    <p:embeddedFont>
      <p:font typeface="Google Sans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lex-regular.fntdata"/><Relationship Id="rId42" Type="http://schemas.openxmlformats.org/officeDocument/2006/relationships/font" Target="fonts/RobotoMonoLight-bold.fntdata"/><Relationship Id="rId41" Type="http://schemas.openxmlformats.org/officeDocument/2006/relationships/font" Target="fonts/RobotoMonoLight-regular.fntdata"/><Relationship Id="rId44" Type="http://schemas.openxmlformats.org/officeDocument/2006/relationships/font" Target="fonts/RobotoMonoLight-boldItalic.fntdata"/><Relationship Id="rId43" Type="http://schemas.openxmlformats.org/officeDocument/2006/relationships/font" Target="fonts/RobotoMonoLight-italic.fntdata"/><Relationship Id="rId46" Type="http://schemas.openxmlformats.org/officeDocument/2006/relationships/font" Target="fonts/GoogleSans-bold.fntdata"/><Relationship Id="rId45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GoogleSans-boldItalic.fntdata"/><Relationship Id="rId47" Type="http://schemas.openxmlformats.org/officeDocument/2006/relationships/font" Target="fonts/GoogleSans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PortLligatSans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1a80b103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1a80b103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1a80b103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1a80b103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a26dd4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7a26dd4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1a80b103d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1a80b103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b94a14d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b94a14d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1b94a14d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1b94a14d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1bc22ce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1bc22ce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1bc22ce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1bc22ce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1a80b103d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1a80b103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1a80b103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1a80b103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1a80b103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1a80b103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a80b103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a80b103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1a80b103d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1a80b103d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1a80b103d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1a80b103d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1b94a14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1b94a14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1b94a14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1b94a14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1a80b103d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1a80b103d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1b94a14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1b94a14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1b94a14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1b94a14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1a80b103d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1a80b103d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1a80b103d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1a80b103d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a26dd49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a26dd49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a80b103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a80b103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1a80b103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1a80b103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1b94a14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1b94a14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1a80b103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1a80b10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1a80b103d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1a80b103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a80b103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1a80b103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1a80b103d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1a80b103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b94a14d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b94a14d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1a80b103d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1a80b103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1" name="Google Shape;9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6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11" name="Google Shape;11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rt Lligat Sans"/>
              <a:buNone/>
              <a:defRPr sz="280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elex"/>
              <a:buChar char="●"/>
              <a:defRPr sz="1800"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○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■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●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○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■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●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elex"/>
              <a:buChar char="○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elex"/>
              <a:buChar char="■"/>
              <a:defRPr>
                <a:solidFill>
                  <a:schemeClr val="dk2"/>
                </a:solidFill>
                <a:latin typeface="Telex"/>
                <a:ea typeface="Telex"/>
                <a:cs typeface="Telex"/>
                <a:sym typeface="Telex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bit.ly/dan-seit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eras-team/keras-io/commits?author=sayakpaul" TargetMode="External"/><Relationship Id="rId4" Type="http://schemas.openxmlformats.org/officeDocument/2006/relationships/hyperlink" Target="https://git.io/JuUOr" TargetMode="External"/><Relationship Id="rId5" Type="http://schemas.openxmlformats.org/officeDocument/2006/relationships/hyperlink" Target="https://tfhub.dev/s?publisher=sayakpaul" TargetMode="External"/><Relationship Id="rId6" Type="http://schemas.openxmlformats.org/officeDocument/2006/relationships/hyperlink" Target="https://git.io/JuUOd" TargetMode="External"/><Relationship Id="rId7" Type="http://schemas.openxmlformats.org/officeDocument/2006/relationships/hyperlink" Target="https://sayak.dev/" TargetMode="External"/><Relationship Id="rId8" Type="http://schemas.openxmlformats.org/officeDocument/2006/relationships/hyperlink" Target="https://sayak.dev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github.com/keras-team/keras-io/pull/45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github.com/facebookresearch/FixR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ctrTitle"/>
          </p:nvPr>
        </p:nvSpPr>
        <p:spPr>
          <a:xfrm>
            <a:off x="918950" y="1270625"/>
            <a:ext cx="4118100" cy="111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Possibilities with Open-Source in Machine Learning</a:t>
            </a:r>
            <a:endParaRPr/>
          </a:p>
        </p:txBody>
      </p:sp>
      <p:sp>
        <p:nvSpPr>
          <p:cNvPr id="164" name="Google Shape;164;p40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Sayak Paul (@RisingSayak)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MLE, Carted</a:t>
            </a:r>
            <a:endParaRPr/>
          </a:p>
        </p:txBody>
      </p:sp>
      <p:pic>
        <p:nvPicPr>
          <p:cNvPr id="165" name="Google Shape;165;p40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0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950" y="1172924"/>
            <a:ext cx="1864651" cy="27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why open-source is at the core of the ML </a:t>
            </a:r>
            <a:r>
              <a:rPr lang="en" u="sng"/>
              <a:t>research</a:t>
            </a:r>
            <a:r>
              <a:rPr lang="en"/>
              <a:t> and </a:t>
            </a:r>
            <a:r>
              <a:rPr lang="en" u="sng"/>
              <a:t>tooling</a:t>
            </a:r>
            <a:r>
              <a:rPr lang="en"/>
              <a:t>.</a:t>
            </a:r>
            <a:endParaRPr/>
          </a:p>
        </p:txBody>
      </p:sp>
      <p:sp>
        <p:nvSpPr>
          <p:cNvPr id="237" name="Google Shape;23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243" name="Google Shape;243;p50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44" name="Google Shape;24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Got something you can explain better? 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Code a demo project (paper, Kaggle competition, ML concepts, etc.). 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Write a blog post.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Get feedback and improve.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It doesn’t need to be a very recent topic (Facebook vs. Orkut). </a:t>
            </a:r>
            <a:r>
              <a:rPr lang="en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it from the good folks ...</a:t>
            </a:r>
            <a:endParaRPr/>
          </a:p>
        </p:txBody>
      </p:sp>
      <p:sp>
        <p:nvSpPr>
          <p:cNvPr id="257" name="Google Shape;25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50" y="306975"/>
            <a:ext cx="3577275" cy="27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00" y="620831"/>
            <a:ext cx="3660549" cy="20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799" y="3154625"/>
            <a:ext cx="5111223" cy="16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3"/>
          <p:cNvSpPr txBox="1"/>
          <p:nvPr/>
        </p:nvSpPr>
        <p:spPr>
          <a:xfrm>
            <a:off x="2286213" y="4702000"/>
            <a:ext cx="42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Interview 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excerpt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from: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bit.ly/dan-seita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Stalwarts make their work public to benefit the community.</a:t>
            </a:r>
            <a:endParaRPr/>
          </a:p>
        </p:txBody>
      </p:sp>
      <p:sp>
        <p:nvSpPr>
          <p:cNvPr id="272" name="Google Shape;27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850"/>
            <a:ext cx="6747225" cy="14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800" y="1633787"/>
            <a:ext cx="3242774" cy="16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900" y="1633775"/>
            <a:ext cx="3242675" cy="16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6800" y="3371250"/>
            <a:ext cx="3242774" cy="162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850" y="3371250"/>
            <a:ext cx="3242774" cy="162138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Got something you can explain better?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Want to improve documentation?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Open a PR and contribute directly.   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88" name="Google Shape;288;p56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289" name="Google Shape;28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Got something you can explain better?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Want to improve documentation?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Want to contribute a module to an ML library or improve it?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Impact thousands and thousands of users.</a:t>
            </a:r>
            <a:r>
              <a:rPr lang="en">
                <a:solidFill>
                  <a:srgbClr val="202124"/>
                </a:solidFill>
              </a:rPr>
              <a:t>  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95" name="Google Shape;295;p57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296" name="Google Shape;29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Got something you can explain better?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Want to improve documentation?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Want to contribute a module to an ML library or improve it?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Found bugs in your favorite open-source library? </a:t>
            </a:r>
            <a:r>
              <a:rPr lang="en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File an issue.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Take part in the relevant discussions.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Help make the library better.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02" name="Google Shape;302;p58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303" name="Google Shape;30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$whoami</a:t>
            </a:r>
            <a:endParaRPr/>
          </a:p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I call </a:t>
            </a:r>
            <a:r>
              <a:rPr lang="en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model.fit()</a:t>
            </a:r>
            <a:r>
              <a:rPr lang="en">
                <a:solidFill>
                  <a:srgbClr val="202124"/>
                </a:solidFill>
              </a:rPr>
              <a:t> at Carted.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Profound interest in open-source (</a:t>
            </a:r>
            <a:r>
              <a:rPr lang="en" u="sng">
                <a:solidFill>
                  <a:schemeClr val="hlink"/>
                </a:solidFill>
                <a:hlinkClick r:id="rId3"/>
              </a:rPr>
              <a:t>keras-io</a:t>
            </a:r>
            <a:r>
              <a:rPr lang="en">
                <a:solidFill>
                  <a:srgbClr val="202124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addons</a:t>
            </a:r>
            <a:r>
              <a:rPr lang="en">
                <a:solidFill>
                  <a:srgbClr val="202124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hub</a:t>
            </a:r>
            <a:r>
              <a:rPr lang="en">
                <a:solidFill>
                  <a:srgbClr val="202124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neural-structured-learning</a:t>
            </a:r>
            <a:r>
              <a:rPr lang="en">
                <a:solidFill>
                  <a:srgbClr val="202124"/>
                </a:solidFill>
              </a:rPr>
              <a:t>).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Netflix Nerd 🎥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Coordinates at: </a:t>
            </a:r>
            <a:r>
              <a:rPr lang="en" u="sng">
                <a:solidFill>
                  <a:schemeClr val="hlink"/>
                </a:solidFill>
                <a:hlinkClick r:id="rId7"/>
              </a:rPr>
              <a:t>sayak.de</a:t>
            </a:r>
            <a:r>
              <a:rPr lang="en" u="sng">
                <a:solidFill>
                  <a:schemeClr val="hlink"/>
                </a:solidFill>
                <a:hlinkClick r:id="rId8"/>
              </a:rPr>
              <a:t>v</a:t>
            </a:r>
            <a:r>
              <a:rPr lang="en">
                <a:solidFill>
                  <a:srgbClr val="202124"/>
                </a:solidFill>
              </a:rPr>
              <a:t>.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74" name="Google Shape;1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Got something you can explain better?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Want to improve documentation?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Want to contribute a module to an ML library or improve it?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Found bugs in your favorite open-source library?</a:t>
            </a:r>
            <a:r>
              <a:rPr lang="en">
                <a:solidFill>
                  <a:srgbClr val="202124"/>
                </a:solidFill>
              </a:rPr>
              <a:t> 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Take it even further!</a:t>
            </a:r>
            <a:endParaRPr>
              <a:solidFill>
                <a:srgbClr val="20212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○"/>
            </a:pPr>
            <a:r>
              <a:rPr lang="en">
                <a:solidFill>
                  <a:srgbClr val="202124"/>
                </a:solidFill>
              </a:rPr>
              <a:t>Develop a library on your own.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09" name="Google Shape;309;p59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to create opportunities</a:t>
            </a:r>
            <a:endParaRPr/>
          </a:p>
        </p:txBody>
      </p:sp>
      <p:sp>
        <p:nvSpPr>
          <p:cNvPr id="310" name="Google Shape;31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25" y="437050"/>
            <a:ext cx="3258399" cy="16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450" y="2116475"/>
            <a:ext cx="2399800" cy="2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75" y="2446875"/>
            <a:ext cx="3425911" cy="19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450" y="796762"/>
            <a:ext cx="4411800" cy="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1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have happened if ...</a:t>
            </a:r>
            <a:endParaRPr/>
          </a:p>
        </p:txBody>
      </p:sp>
      <p:sp>
        <p:nvSpPr>
          <p:cNvPr id="325" name="Google Shape;32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1340652" cy="134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339" y="152400"/>
            <a:ext cx="1340650" cy="13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063" y="152400"/>
            <a:ext cx="2490369" cy="13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7500" y="214376"/>
            <a:ext cx="2740874" cy="11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575" y="1753751"/>
            <a:ext cx="2740874" cy="123393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2"/>
          <p:cNvSpPr txBox="1"/>
          <p:nvPr/>
        </p:nvSpPr>
        <p:spPr>
          <a:xfrm>
            <a:off x="1995900" y="3248375"/>
            <a:ext cx="515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… these </a:t>
            </a:r>
            <a:r>
              <a:rPr b="1" i="1" lang="en" sz="1800">
                <a:latin typeface="Google Sans"/>
                <a:ea typeface="Google Sans"/>
                <a:cs typeface="Google Sans"/>
                <a:sym typeface="Google Sans"/>
              </a:rPr>
              <a:t>weren’t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open-source and started charging for usage?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6" name="Google Shape;33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675" y="1753750"/>
            <a:ext cx="1389302" cy="138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7425" y="2001251"/>
            <a:ext cx="307875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3"/>
          <p:cNvPicPr preferRelativeResize="0"/>
          <p:nvPr/>
        </p:nvPicPr>
        <p:blipFill rotWithShape="1">
          <a:blip r:embed="rId3">
            <a:alphaModFix/>
          </a:blip>
          <a:srcRect b="13442" l="0" r="0" t="0"/>
          <a:stretch/>
        </p:blipFill>
        <p:spPr>
          <a:xfrm>
            <a:off x="0" y="0"/>
            <a:ext cx="9144001" cy="3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3"/>
          <p:cNvSpPr txBox="1"/>
          <p:nvPr>
            <p:ph idx="1" type="body"/>
          </p:nvPr>
        </p:nvSpPr>
        <p:spPr>
          <a:xfrm>
            <a:off x="4357100" y="2748325"/>
            <a:ext cx="47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"you can't stand on the shoulders of giants if they keep their shoulders private"</a:t>
            </a:r>
            <a:endParaRPr/>
          </a:p>
        </p:txBody>
      </p:sp>
      <p:sp>
        <p:nvSpPr>
          <p:cNvPr id="345" name="Google Shape;345;p63"/>
          <p:cNvSpPr txBox="1"/>
          <p:nvPr/>
        </p:nvSpPr>
        <p:spPr>
          <a:xfrm>
            <a:off x="320000" y="4472275"/>
            <a:ext cx="45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elex"/>
                <a:ea typeface="Telex"/>
                <a:cs typeface="Telex"/>
                <a:sym typeface="Telex"/>
              </a:rPr>
              <a:t>Credits: Joel Grus</a:t>
            </a:r>
            <a:endParaRPr>
              <a:latin typeface="Telex"/>
              <a:ea typeface="Telex"/>
              <a:cs typeface="Telex"/>
              <a:sym typeface="Telex"/>
            </a:endParaRPr>
          </a:p>
        </p:txBody>
      </p:sp>
      <p:sp>
        <p:nvSpPr>
          <p:cNvPr id="346" name="Google Shape;34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likely hard to realize without being involved in open-source (even remotely).</a:t>
            </a:r>
            <a:endParaRPr/>
          </a:p>
        </p:txBody>
      </p:sp>
      <p:sp>
        <p:nvSpPr>
          <p:cNvPr id="352" name="Google Shape;35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513" y="152400"/>
            <a:ext cx="36109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6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speaks for your skills</a:t>
            </a:r>
            <a:endParaRPr/>
          </a:p>
        </p:txBody>
      </p:sp>
      <p:sp>
        <p:nvSpPr>
          <p:cNvPr id="364" name="Google Shape;364;p66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You’re already in a better place if you’ve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Contributed something major to a popular open-source library.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Topped a competition and open-sourced your solution.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Written things with unmatched clarity.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Maintained something on a consistent basis.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65" name="Google Shape;36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speaks for your skills</a:t>
            </a:r>
            <a:endParaRPr/>
          </a:p>
        </p:txBody>
      </p:sp>
      <p:sp>
        <p:nvSpPr>
          <p:cNvPr id="371" name="Google Shape;371;p67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You’re already in a better place if you’ve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Contributed something major to a popular open-source library.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Topped a competition and open-sourced your solution.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Written things with unmatched clarity.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Maintained something on a consistent basis. 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Basically, anything and everything that uniquely positions you for your abilities</a:t>
            </a:r>
            <a:r>
              <a:rPr lang="en">
                <a:solidFill>
                  <a:srgbClr val="202124"/>
                </a:solidFill>
              </a:rPr>
              <a:t>.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72" name="Google Shape;37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</a:t>
            </a:r>
            <a:endParaRPr/>
          </a:p>
        </p:txBody>
      </p:sp>
      <p:sp>
        <p:nvSpPr>
          <p:cNvPr id="378" name="Google Shape;378;p68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Remember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 u="sng">
                <a:solidFill>
                  <a:srgbClr val="202124"/>
                </a:solidFill>
              </a:rPr>
              <a:t>Perseverance</a:t>
            </a:r>
            <a:r>
              <a:rPr lang="en">
                <a:solidFill>
                  <a:srgbClr val="202124"/>
                </a:solidFill>
              </a:rPr>
              <a:t> and </a:t>
            </a:r>
            <a:r>
              <a:rPr lang="en" u="sng">
                <a:solidFill>
                  <a:srgbClr val="202124"/>
                </a:solidFill>
              </a:rPr>
              <a:t>consistency</a:t>
            </a:r>
            <a:r>
              <a:rPr lang="en">
                <a:solidFill>
                  <a:srgbClr val="202124"/>
                </a:solidFill>
              </a:rPr>
              <a:t> are keys.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Give yourself enough time to reflect back and question the purpose.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Be in it for the fun and excitement.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79" name="Google Shape;3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talk exist? </a:t>
            </a:r>
            <a:endParaRPr/>
          </a:p>
        </p:txBody>
      </p: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ML and open-source, both are </a:t>
            </a:r>
            <a:r>
              <a:rPr lang="en" u="sng">
                <a:solidFill>
                  <a:srgbClr val="202124"/>
                </a:solidFill>
              </a:rPr>
              <a:t>vast</a:t>
            </a:r>
            <a:r>
              <a:rPr lang="en">
                <a:solidFill>
                  <a:srgbClr val="202124"/>
                </a:solidFill>
              </a:rPr>
              <a:t> and </a:t>
            </a:r>
            <a:r>
              <a:rPr lang="en" u="sng">
                <a:solidFill>
                  <a:srgbClr val="202124"/>
                </a:solidFill>
              </a:rPr>
              <a:t>intertwined</a:t>
            </a:r>
            <a:r>
              <a:rPr lang="en">
                <a:solidFill>
                  <a:srgbClr val="202124"/>
                </a:solidFill>
              </a:rPr>
              <a:t>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How one (irrespective of their background) can effectively navigate through these two fully-connected worlds?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Specific scopes of open-source in ML.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Improving as an ML practitioner with open-source contributions.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81" name="Google Shape;18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9"/>
          <p:cNvSpPr txBox="1"/>
          <p:nvPr>
            <p:ph type="title"/>
          </p:nvPr>
        </p:nvSpPr>
        <p:spPr>
          <a:xfrm>
            <a:off x="311700" y="1726900"/>
            <a:ext cx="4480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cannot</a:t>
            </a:r>
            <a:endParaRPr/>
          </a:p>
        </p:txBody>
      </p:sp>
      <p:sp>
        <p:nvSpPr>
          <p:cNvPr id="385" name="Google Shape;385;p69"/>
          <p:cNvSpPr txBox="1"/>
          <p:nvPr>
            <p:ph idx="2" type="title"/>
          </p:nvPr>
        </p:nvSpPr>
        <p:spPr>
          <a:xfrm>
            <a:off x="311700" y="1256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</a:t>
            </a:r>
            <a:r>
              <a:rPr lang="en"/>
              <a:t> </a:t>
            </a:r>
            <a:endParaRPr/>
          </a:p>
        </p:txBody>
      </p:sp>
      <p:sp>
        <p:nvSpPr>
          <p:cNvPr id="386" name="Google Shape;386;p69"/>
          <p:cNvSpPr txBox="1"/>
          <p:nvPr>
            <p:ph idx="3" type="title"/>
          </p:nvPr>
        </p:nvSpPr>
        <p:spPr>
          <a:xfrm>
            <a:off x="311700" y="3302475"/>
            <a:ext cx="4260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 your self-drive.</a:t>
            </a:r>
            <a:endParaRPr/>
          </a:p>
        </p:txBody>
      </p:sp>
      <p:pic>
        <p:nvPicPr>
          <p:cNvPr id="387" name="Google Shape;3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25" y="1296823"/>
            <a:ext cx="3174075" cy="2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529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101s</a:t>
            </a:r>
            <a:endParaRPr/>
          </a:p>
        </p:txBody>
      </p:sp>
      <p:sp>
        <p:nvSpPr>
          <p:cNvPr id="187" name="Google Shape;187;p43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Open-source works without </a:t>
            </a:r>
            <a:r>
              <a:rPr lang="en">
                <a:solidFill>
                  <a:schemeClr val="accent1"/>
                </a:solidFill>
              </a:rPr>
              <a:t>finite expectations</a:t>
            </a:r>
            <a:r>
              <a:rPr lang="en">
                <a:solidFill>
                  <a:srgbClr val="202124"/>
                </a:solidFill>
              </a:rPr>
              <a:t>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It benefits from </a:t>
            </a:r>
            <a:r>
              <a:rPr lang="en">
                <a:solidFill>
                  <a:schemeClr val="accent2"/>
                </a:solidFill>
              </a:rPr>
              <a:t>mutual trust</a:t>
            </a:r>
            <a:r>
              <a:rPr lang="en">
                <a:solidFill>
                  <a:srgbClr val="202124"/>
                </a:solidFill>
              </a:rPr>
              <a:t> and flourishes from </a:t>
            </a:r>
            <a:r>
              <a:rPr lang="en">
                <a:solidFill>
                  <a:schemeClr val="accent5"/>
                </a:solidFill>
              </a:rPr>
              <a:t>constructive</a:t>
            </a:r>
            <a:r>
              <a:rPr lang="en">
                <a:solidFill>
                  <a:schemeClr val="accent5"/>
                </a:solidFill>
              </a:rPr>
              <a:t> dialogue</a:t>
            </a:r>
            <a:r>
              <a:rPr lang="en">
                <a:solidFill>
                  <a:srgbClr val="202124"/>
                </a:solidFill>
              </a:rPr>
              <a:t>.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This </a:t>
            </a:r>
            <a:r>
              <a:rPr lang="en">
                <a:solidFill>
                  <a:srgbClr val="202124"/>
                </a:solidFill>
              </a:rPr>
              <a:t>compels</a:t>
            </a:r>
            <a:r>
              <a:rPr lang="en">
                <a:solidFill>
                  <a:srgbClr val="202124"/>
                </a:solidFill>
              </a:rPr>
              <a:t> communities to contribute primarily for </a:t>
            </a:r>
            <a:r>
              <a:rPr lang="en">
                <a:solidFill>
                  <a:srgbClr val="990000"/>
                </a:solidFill>
              </a:rPr>
              <a:t>better enablement</a:t>
            </a:r>
            <a:r>
              <a:rPr lang="en">
                <a:solidFill>
                  <a:srgbClr val="202124"/>
                </a:solidFill>
              </a:rPr>
              <a:t>. </a:t>
            </a:r>
            <a:endParaRPr>
              <a:solidFill>
                <a:srgbClr val="20212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Rest of things then become secondary - stars, apparent rewards, </a:t>
            </a:r>
            <a:r>
              <a:rPr lang="en">
                <a:solidFill>
                  <a:srgbClr val="202124"/>
                </a:solidFill>
              </a:rPr>
              <a:t>competition</a:t>
            </a:r>
            <a:r>
              <a:rPr lang="en">
                <a:solidFill>
                  <a:srgbClr val="202124"/>
                </a:solidFill>
              </a:rPr>
              <a:t>, etc.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88" name="Google Shape;1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ML benefited by open-source</a:t>
            </a:r>
            <a:endParaRPr/>
          </a:p>
        </p:txBody>
      </p:sp>
      <p:sp>
        <p:nvSpPr>
          <p:cNvPr id="194" name="Google Shape;194;p44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Thriving for transparency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195" name="Google Shape;1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025" y="1518575"/>
            <a:ext cx="3891975" cy="29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4"/>
          <p:cNvSpPr txBox="1"/>
          <p:nvPr/>
        </p:nvSpPr>
        <p:spPr>
          <a:xfrm>
            <a:off x="4906913" y="4487900"/>
            <a:ext cx="26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keras-team/keras-io/pull/455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ML benefited by open-source</a:t>
            </a:r>
            <a:endParaRPr/>
          </a:p>
        </p:txBody>
      </p:sp>
      <p:sp>
        <p:nvSpPr>
          <p:cNvPr id="203" name="Google Shape;203;p45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Thriving for transparency 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Reproducibility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04" name="Google Shape;20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00" y="1502175"/>
            <a:ext cx="4128999" cy="29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4886050" y="4526900"/>
            <a:ext cx="24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facebookresearch/FixRes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ML benefited by open-source</a:t>
            </a:r>
            <a:endParaRPr/>
          </a:p>
        </p:txBody>
      </p:sp>
      <p:sp>
        <p:nvSpPr>
          <p:cNvPr id="212" name="Google Shape;212;p46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Thriving for transparency 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Reproducibility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Open collaboration &amp; mentorship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13" name="Google Shape;2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800" y="1389600"/>
            <a:ext cx="2617201" cy="35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ML benefited by open-source</a:t>
            </a:r>
            <a:endParaRPr/>
          </a:p>
        </p:txBody>
      </p:sp>
      <p:sp>
        <p:nvSpPr>
          <p:cNvPr id="220" name="Google Shape;220;p47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Thriving for transparency 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Reproducibility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Open collaboration &amp; mentorship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Reusability</a:t>
            </a:r>
            <a:r>
              <a:rPr lang="en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21" name="Google Shape;22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999" y="2409600"/>
            <a:ext cx="4436999" cy="14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311700" y="555600"/>
            <a:ext cx="78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ML benefited by open-source</a:t>
            </a:r>
            <a:endParaRPr/>
          </a:p>
        </p:txBody>
      </p:sp>
      <p:sp>
        <p:nvSpPr>
          <p:cNvPr id="228" name="Google Shape;228;p48"/>
          <p:cNvSpPr txBox="1"/>
          <p:nvPr>
            <p:ph idx="1" type="body"/>
          </p:nvPr>
        </p:nvSpPr>
        <p:spPr>
          <a:xfrm>
            <a:off x="311700" y="1389600"/>
            <a:ext cx="78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Thriving for transparency 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Reproducibility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Open collaboration &amp; mentorship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>
                <a:solidFill>
                  <a:srgbClr val="999999"/>
                </a:solidFill>
              </a:rPr>
              <a:t>Reusability</a:t>
            </a:r>
            <a:endParaRPr>
              <a:solidFill>
                <a:srgbClr val="99999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●"/>
            </a:pPr>
            <a:r>
              <a:rPr lang="en">
                <a:solidFill>
                  <a:srgbClr val="202124"/>
                </a:solidFill>
              </a:rPr>
              <a:t>Maintenance</a:t>
            </a:r>
            <a:r>
              <a:rPr lang="en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229" name="Google Shape;22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63" y="3257263"/>
            <a:ext cx="31337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225" y="2435150"/>
            <a:ext cx="4743876" cy="8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